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7315200" cy="9601200"/>
  <p:embeddedFontLs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Open Sans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" name="Google Shape;135;p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1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0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1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2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2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p13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3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14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16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6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17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18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8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p19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9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1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22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2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23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24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4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25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5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3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4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6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7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7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4" Type="http://schemas.openxmlformats.org/officeDocument/2006/relationships/image" Target="../media/image8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l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l="20615" r="19753"/>
          <a:stretch/>
        </p:blipFill>
        <p:spPr>
          <a:xfrm>
            <a:off x="5210658" y="966372"/>
            <a:ext cx="3684774" cy="3475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314325" y="0"/>
            <a:ext cx="8829676" cy="895570"/>
          </a:xfrm>
          <a:prstGeom prst="rect">
            <a:avLst/>
          </a:prstGeom>
          <a:gradFill>
            <a:gsLst>
              <a:gs pos="0">
                <a:srgbClr val="55BF8B"/>
              </a:gs>
              <a:gs pos="96000">
                <a:srgbClr val="145E71"/>
              </a:gs>
              <a:gs pos="100000">
                <a:srgbClr val="145E71"/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522515" y="9097"/>
            <a:ext cx="8621486" cy="86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522515" y="1026256"/>
            <a:ext cx="761714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400"/>
              </a:spcBef>
              <a:spcAft>
                <a:spcPts val="0"/>
              </a:spcAft>
              <a:buClr>
                <a:srgbClr val="2D2D2D"/>
              </a:buClr>
              <a:buSzPts val="2000"/>
              <a:buNone/>
              <a:defRPr sz="2000" b="1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98E5"/>
              </a:buClr>
              <a:buSzPts val="2800"/>
              <a:buNone/>
              <a:defRPr>
                <a:solidFill>
                  <a:srgbClr val="8898E5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98E5"/>
              </a:buClr>
              <a:buSzPts val="2400"/>
              <a:buNone/>
              <a:defRPr>
                <a:solidFill>
                  <a:srgbClr val="8898E5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2"/>
          </p:nvPr>
        </p:nvSpPr>
        <p:spPr>
          <a:xfrm>
            <a:off x="462555" y="1890634"/>
            <a:ext cx="7617144" cy="77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1111"/>
              </a:lnSpc>
              <a:spcBef>
                <a:spcPts val="360"/>
              </a:spcBef>
              <a:spcAft>
                <a:spcPts val="0"/>
              </a:spcAft>
              <a:buClr>
                <a:srgbClr val="2D2D2D"/>
              </a:buClr>
              <a:buSzPts val="1800"/>
              <a:buNone/>
              <a:defRPr sz="18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ctr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–"/>
              <a:defRPr>
                <a:solidFill>
                  <a:schemeClr val="dk2"/>
                </a:solidFill>
              </a:defRPr>
            </a:lvl2pPr>
            <a:lvl3pPr marL="1371600" lvl="2" indent="-381000" algn="ctr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solidFill>
                  <a:schemeClr val="dk2"/>
                </a:solidFill>
              </a:defRPr>
            </a:lvl3pPr>
            <a:lvl4pPr marL="1828800" lvl="3" indent="-355600" algn="ctr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–"/>
              <a:defRPr>
                <a:solidFill>
                  <a:schemeClr val="dk2"/>
                </a:solidFill>
              </a:defRPr>
            </a:lvl4pPr>
            <a:lvl5pPr marL="2286000" lvl="4" indent="-355600" algn="ctr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»"/>
              <a:defRPr>
                <a:solidFill>
                  <a:schemeClr val="dk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/>
          <p:nvPr/>
        </p:nvSpPr>
        <p:spPr>
          <a:xfrm>
            <a:off x="4962089" y="4510542"/>
            <a:ext cx="4181912" cy="400110"/>
          </a:xfrm>
          <a:prstGeom prst="rect">
            <a:avLst/>
          </a:prstGeom>
          <a:solidFill>
            <a:srgbClr val="FBAB1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2000"/>
              <a:buFont typeface="Calibri"/>
              <a:buNone/>
            </a:pPr>
            <a:r>
              <a:rPr lang="ru-RU" sz="2000" b="1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cdc.gov/coronavirus</a:t>
            </a: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19" name="Google Shape;19;p2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065" y="3841750"/>
            <a:ext cx="869535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/>
          <p:nvPr/>
        </p:nvSpPr>
        <p:spPr>
          <a:xfrm>
            <a:off x="1697445" y="3752495"/>
            <a:ext cx="2202419" cy="779487"/>
          </a:xfrm>
          <a:prstGeom prst="roundRect">
            <a:avLst>
              <a:gd name="adj" fmla="val 20191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495300" y="4702175"/>
            <a:ext cx="4457700" cy="35285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The mark “CDC” is owned by the US Dept. of Health and Human Services and is used with permission.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Use of this logo is not an endorsement by HHS or CDC of any particular product, service, or enterprise.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LOSING">
  <p:cSld name="1_CLOSING">
    <p:bg>
      <p:bgPr>
        <a:solidFill>
          <a:schemeClr val="lt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1"/>
          <p:cNvPicPr preferRelativeResize="0"/>
          <p:nvPr/>
        </p:nvPicPr>
        <p:blipFill rotWithShape="1">
          <a:blip r:embed="rId2">
            <a:alphaModFix/>
          </a:blip>
          <a:srcRect b="18140"/>
          <a:stretch/>
        </p:blipFill>
        <p:spPr>
          <a:xfrm>
            <a:off x="1956" y="4251554"/>
            <a:ext cx="9144000" cy="88316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1"/>
          <p:cNvSpPr txBox="1"/>
          <p:nvPr/>
        </p:nvSpPr>
        <p:spPr>
          <a:xfrm>
            <a:off x="127218" y="2746824"/>
            <a:ext cx="6639341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For more information, contact CDC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1-800-CDC-INFO (232-4636)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TTY:  1-888-232-6348    www.cdc.gov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The findings and conclusions in this report are those of the authors and do not necessarily represent the official position of the Centers for Disease Control and Prevention.</a:t>
            </a:r>
            <a:endParaRPr/>
          </a:p>
        </p:txBody>
      </p:sp>
      <p:pic>
        <p:nvPicPr>
          <p:cNvPr id="119" name="Google Shape;119;p11" descr="Logos of the U.S. Department of Health and Human Services and the Centers for Disease Control and Prevention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246855"/>
            <a:ext cx="9144000" cy="8878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1"/>
          <p:cNvGrpSpPr/>
          <p:nvPr/>
        </p:nvGrpSpPr>
        <p:grpSpPr>
          <a:xfrm>
            <a:off x="0" y="4246855"/>
            <a:ext cx="9144000" cy="887868"/>
            <a:chOff x="0" y="-11827"/>
            <a:chExt cx="9144000" cy="170018"/>
          </a:xfrm>
        </p:grpSpPr>
        <p:sp>
          <p:nvSpPr>
            <p:cNvPr id="121" name="Google Shape;121;p11"/>
            <p:cNvSpPr/>
            <p:nvPr/>
          </p:nvSpPr>
          <p:spPr>
            <a:xfrm>
              <a:off x="0" y="-11827"/>
              <a:ext cx="522365" cy="170018"/>
            </a:xfrm>
            <a:custGeom>
              <a:avLst/>
              <a:gdLst/>
              <a:ahLst/>
              <a:cxnLst/>
              <a:rect l="l" t="t" r="r" b="b"/>
              <a:pathLst>
                <a:path w="1047115" h="1413510" extrusionOk="0">
                  <a:moveTo>
                    <a:pt x="1046875" y="0"/>
                  </a:moveTo>
                  <a:lnTo>
                    <a:pt x="0" y="0"/>
                  </a:lnTo>
                  <a:lnTo>
                    <a:pt x="0" y="1412925"/>
                  </a:lnTo>
                  <a:lnTo>
                    <a:pt x="869393" y="1412925"/>
                  </a:lnTo>
                  <a:lnTo>
                    <a:pt x="1046875" y="0"/>
                  </a:lnTo>
                  <a:close/>
                </a:path>
              </a:pathLst>
            </a:custGeom>
            <a:solidFill>
              <a:srgbClr val="10306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340051" y="-11827"/>
              <a:ext cx="863535" cy="170018"/>
            </a:xfrm>
            <a:custGeom>
              <a:avLst/>
              <a:gdLst/>
              <a:ahLst/>
              <a:cxnLst/>
              <a:rect l="l" t="t" r="r" b="b"/>
              <a:pathLst>
                <a:path w="1731010" h="1413510" extrusionOk="0">
                  <a:moveTo>
                    <a:pt x="1730918" y="0"/>
                  </a:moveTo>
                  <a:lnTo>
                    <a:pt x="179633" y="0"/>
                  </a:lnTo>
                  <a:lnTo>
                    <a:pt x="0" y="1412925"/>
                  </a:lnTo>
                  <a:lnTo>
                    <a:pt x="1296345" y="1412925"/>
                  </a:lnTo>
                  <a:lnTo>
                    <a:pt x="1730918" y="0"/>
                  </a:lnTo>
                  <a:close/>
                </a:path>
              </a:pathLst>
            </a:custGeom>
            <a:solidFill>
              <a:srgbClr val="1D56B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878274" y="-11827"/>
              <a:ext cx="1343452" cy="170018"/>
            </a:xfrm>
            <a:custGeom>
              <a:avLst/>
              <a:gdLst/>
              <a:ahLst/>
              <a:cxnLst/>
              <a:rect l="l" t="t" r="r" b="b"/>
              <a:pathLst>
                <a:path w="2693035" h="1413510" extrusionOk="0">
                  <a:moveTo>
                    <a:pt x="2692774" y="0"/>
                  </a:moveTo>
                  <a:lnTo>
                    <a:pt x="435654" y="0"/>
                  </a:lnTo>
                  <a:lnTo>
                    <a:pt x="0" y="1412925"/>
                  </a:lnTo>
                  <a:lnTo>
                    <a:pt x="1878492" y="1412925"/>
                  </a:lnTo>
                  <a:lnTo>
                    <a:pt x="2692774" y="0"/>
                  </a:lnTo>
                  <a:close/>
                </a:path>
              </a:pathLst>
            </a:custGeom>
            <a:solidFill>
              <a:srgbClr val="10306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1654598" y="-11827"/>
              <a:ext cx="1362458" cy="170018"/>
            </a:xfrm>
            <a:custGeom>
              <a:avLst/>
              <a:gdLst/>
              <a:ahLst/>
              <a:cxnLst/>
              <a:rect l="l" t="t" r="r" b="b"/>
              <a:pathLst>
                <a:path w="2731134" h="1413510" extrusionOk="0">
                  <a:moveTo>
                    <a:pt x="2730969" y="0"/>
                  </a:moveTo>
                  <a:lnTo>
                    <a:pt x="816445" y="0"/>
                  </a:lnTo>
                  <a:lnTo>
                    <a:pt x="0" y="1412925"/>
                  </a:lnTo>
                  <a:lnTo>
                    <a:pt x="1593978" y="1412925"/>
                  </a:lnTo>
                  <a:lnTo>
                    <a:pt x="2730969" y="0"/>
                  </a:lnTo>
                  <a:close/>
                </a:path>
              </a:pathLst>
            </a:custGeom>
            <a:solidFill>
              <a:srgbClr val="1E59B8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2304805" y="-11827"/>
              <a:ext cx="937659" cy="170018"/>
            </a:xfrm>
            <a:custGeom>
              <a:avLst/>
              <a:gdLst/>
              <a:ahLst/>
              <a:cxnLst/>
              <a:rect l="l" t="t" r="r" b="b"/>
              <a:pathLst>
                <a:path w="1879600" h="1413510" extrusionOk="0">
                  <a:moveTo>
                    <a:pt x="1879368" y="0"/>
                  </a:moveTo>
                  <a:lnTo>
                    <a:pt x="1140221" y="0"/>
                  </a:lnTo>
                  <a:lnTo>
                    <a:pt x="0" y="1412925"/>
                  </a:lnTo>
                  <a:lnTo>
                    <a:pt x="621900" y="1412925"/>
                  </a:lnTo>
                  <a:lnTo>
                    <a:pt x="1879368" y="0"/>
                  </a:lnTo>
                  <a:close/>
                </a:path>
              </a:pathLst>
            </a:custGeom>
            <a:solidFill>
              <a:srgbClr val="1746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2554809" y="-11827"/>
              <a:ext cx="2483849" cy="170018"/>
            </a:xfrm>
            <a:custGeom>
              <a:avLst/>
              <a:gdLst/>
              <a:ahLst/>
              <a:cxnLst/>
              <a:rect l="l" t="t" r="r" b="b"/>
              <a:pathLst>
                <a:path w="4979034" h="1413510" extrusionOk="0">
                  <a:moveTo>
                    <a:pt x="4978576" y="0"/>
                  </a:moveTo>
                  <a:lnTo>
                    <a:pt x="1262846" y="0"/>
                  </a:lnTo>
                  <a:lnTo>
                    <a:pt x="0" y="1412925"/>
                  </a:lnTo>
                  <a:lnTo>
                    <a:pt x="3093828" y="1412925"/>
                  </a:lnTo>
                  <a:lnTo>
                    <a:pt x="4978576" y="0"/>
                  </a:lnTo>
                  <a:close/>
                </a:path>
              </a:pathLst>
            </a:custGeom>
            <a:solidFill>
              <a:srgbClr val="1E59B8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3835845" y="-11827"/>
              <a:ext cx="1915234" cy="170018"/>
            </a:xfrm>
            <a:custGeom>
              <a:avLst/>
              <a:gdLst/>
              <a:ahLst/>
              <a:cxnLst/>
              <a:rect l="l" t="t" r="r" b="b"/>
              <a:pathLst>
                <a:path w="3839209" h="1413510" extrusionOk="0">
                  <a:moveTo>
                    <a:pt x="3838727" y="0"/>
                  </a:moveTo>
                  <a:lnTo>
                    <a:pt x="1891189" y="0"/>
                  </a:lnTo>
                  <a:lnTo>
                    <a:pt x="0" y="1412925"/>
                  </a:lnTo>
                  <a:lnTo>
                    <a:pt x="1625414" y="1412925"/>
                  </a:lnTo>
                  <a:lnTo>
                    <a:pt x="3838727" y="0"/>
                  </a:lnTo>
                  <a:close/>
                </a:path>
              </a:pathLst>
            </a:custGeom>
            <a:solidFill>
              <a:srgbClr val="536DB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4458868" y="-11827"/>
              <a:ext cx="4685132" cy="170018"/>
            </a:xfrm>
            <a:custGeom>
              <a:avLst/>
              <a:gdLst/>
              <a:ahLst/>
              <a:cxnLst/>
              <a:rect l="l" t="t" r="r" b="b"/>
              <a:pathLst>
                <a:path w="9391650" h="1413510" extrusionOk="0">
                  <a:moveTo>
                    <a:pt x="9391076" y="0"/>
                  </a:moveTo>
                  <a:lnTo>
                    <a:pt x="2213316" y="0"/>
                  </a:lnTo>
                  <a:lnTo>
                    <a:pt x="0" y="1412929"/>
                  </a:lnTo>
                  <a:lnTo>
                    <a:pt x="9391076" y="1412929"/>
                  </a:lnTo>
                  <a:lnTo>
                    <a:pt x="9391076" y="0"/>
                  </a:lnTo>
                  <a:close/>
                </a:path>
              </a:pathLst>
            </a:custGeom>
            <a:gradFill>
              <a:gsLst>
                <a:gs pos="0">
                  <a:srgbClr val="103064"/>
                </a:gs>
                <a:gs pos="100000">
                  <a:srgbClr val="17468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129" name="Google Shape;129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2543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1" descr="A picture containing foo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r="3762" b="19294"/>
          <a:stretch/>
        </p:blipFill>
        <p:spPr>
          <a:xfrm>
            <a:off x="6066692" y="4354414"/>
            <a:ext cx="842588" cy="51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68631" y="4866336"/>
            <a:ext cx="875574" cy="1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1"/>
          <p:cNvSpPr/>
          <p:nvPr/>
        </p:nvSpPr>
        <p:spPr>
          <a:xfrm>
            <a:off x="7404921" y="4409128"/>
            <a:ext cx="1591642" cy="563319"/>
          </a:xfrm>
          <a:prstGeom prst="roundRect">
            <a:avLst>
              <a:gd name="adj" fmla="val 20191"/>
            </a:avLst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lor_background">
  <p:cSld name="1_color_background">
    <p:bg>
      <p:bgPr>
        <a:solidFill>
          <a:srgbClr val="006A7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79613" y="2441363"/>
            <a:ext cx="82949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179613" y="3516736"/>
            <a:ext cx="7772400" cy="426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98E5"/>
              </a:buClr>
              <a:buSzPts val="1800"/>
              <a:buNone/>
              <a:defRPr sz="1800">
                <a:solidFill>
                  <a:srgbClr val="8898E5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98E5"/>
              </a:buClr>
              <a:buSzPts val="1600"/>
              <a:buNone/>
              <a:defRPr sz="1600">
                <a:solidFill>
                  <a:srgbClr val="8898E5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1886913" y="4019550"/>
            <a:ext cx="2036355" cy="720713"/>
          </a:xfrm>
          <a:prstGeom prst="roundRect">
            <a:avLst>
              <a:gd name="adj" fmla="val 20191"/>
            </a:avLst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" name="Google Shape;28;p3" descr="A picture containing foo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r="3390" b="19294"/>
          <a:stretch/>
        </p:blipFill>
        <p:spPr>
          <a:xfrm>
            <a:off x="440924" y="4030406"/>
            <a:ext cx="996875" cy="602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0924" y="4646083"/>
            <a:ext cx="1032012" cy="143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SLIDE">
  <p:cSld name="DATA SLIDE">
    <p:bg>
      <p:bgPr>
        <a:solidFill>
          <a:schemeClr val="lt2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6082666" y="5045515"/>
            <a:ext cx="603083" cy="91188"/>
          </a:xfrm>
          <a:prstGeom prst="rect">
            <a:avLst/>
          </a:prstGeom>
          <a:solidFill>
            <a:srgbClr val="B01519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6677884" y="5045515"/>
            <a:ext cx="603083" cy="91188"/>
          </a:xfrm>
          <a:prstGeom prst="rect">
            <a:avLst/>
          </a:prstGeom>
          <a:solidFill>
            <a:srgbClr val="FBAB18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7280966" y="5045515"/>
            <a:ext cx="603574" cy="91188"/>
          </a:xfrm>
          <a:prstGeom prst="rect">
            <a:avLst/>
          </a:prstGeom>
          <a:solidFill>
            <a:srgbClr val="292B6E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7870697" y="5045515"/>
            <a:ext cx="1273303" cy="91188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0" y="5045515"/>
            <a:ext cx="5679249" cy="91188"/>
          </a:xfrm>
          <a:prstGeom prst="rect">
            <a:avLst/>
          </a:prstGeom>
          <a:solidFill>
            <a:srgbClr val="17468F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5481058" y="5045515"/>
            <a:ext cx="603083" cy="91188"/>
          </a:xfrm>
          <a:prstGeom prst="rect">
            <a:avLst/>
          </a:prstGeom>
          <a:solidFill>
            <a:srgbClr val="55BF8B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6A7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229600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005DAA"/>
              </a:buClr>
              <a:buSzPts val="2000"/>
              <a:buFont typeface="Noto Sans Symbols"/>
              <a:buChar char="▪"/>
              <a:defRPr sz="2000">
                <a:solidFill>
                  <a:srgbClr val="2D2D2D"/>
                </a:solidFill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532E63"/>
              </a:buClr>
              <a:buSzPts val="2000"/>
              <a:buChar char="–"/>
              <a:defRPr sz="2000">
                <a:solidFill>
                  <a:srgbClr val="2D2D2D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9A3B26"/>
              </a:buClr>
              <a:buSzPts val="2000"/>
              <a:buChar char="•"/>
              <a:defRPr sz="2000">
                <a:solidFill>
                  <a:srgbClr val="2D2D2D"/>
                </a:solidFill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rgbClr val="5F5F5F"/>
              </a:buClr>
              <a:buSzPts val="2000"/>
              <a:buChar char="–"/>
              <a:defRPr sz="2000">
                <a:solidFill>
                  <a:srgbClr val="5F5F5F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rgbClr val="5F5F5F"/>
              </a:buClr>
              <a:buSzPts val="2000"/>
              <a:buChar char="»"/>
              <a:defRPr sz="2000">
                <a:solidFill>
                  <a:srgbClr val="5F5F5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4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40" name="Google Shape;40;p4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>
            <a:off x="914400" y="4424667"/>
            <a:ext cx="1404530" cy="497096"/>
          </a:xfrm>
          <a:prstGeom prst="roundRect">
            <a:avLst>
              <a:gd name="adj" fmla="val 20191"/>
            </a:avLst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3" name="Google Shape;43;p4" descr="A picture containing foo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010" y="4493208"/>
            <a:ext cx="510990" cy="369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 rotWithShape="1">
          <a:blip r:embed="rId2">
            <a:alphaModFix/>
          </a:blip>
          <a:srcRect b="18140"/>
          <a:stretch/>
        </p:blipFill>
        <p:spPr>
          <a:xfrm>
            <a:off x="1956" y="4251554"/>
            <a:ext cx="9144000" cy="88316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/>
        </p:nvSpPr>
        <p:spPr>
          <a:xfrm>
            <a:off x="127218" y="2746824"/>
            <a:ext cx="6639341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For more information, contact CDC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1-800-CDC-INFO (232-4636)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TTY:  1-888-232-6348    www.cdc.gov</a:t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12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The findings and conclusions in this report are those of the authors and do not necessarily represent the official position of the Centers for Disease Control and Prevention.</a:t>
            </a:r>
            <a:endParaRPr/>
          </a:p>
        </p:txBody>
      </p:sp>
      <p:pic>
        <p:nvPicPr>
          <p:cNvPr id="47" name="Google Shape;47;p5" descr="Logos of the U.S. Department of Health and Human Services and the Centers for Disease Control and Prevention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246855"/>
            <a:ext cx="9144000" cy="8878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5"/>
          <p:cNvGrpSpPr/>
          <p:nvPr/>
        </p:nvGrpSpPr>
        <p:grpSpPr>
          <a:xfrm>
            <a:off x="0" y="4246855"/>
            <a:ext cx="9144000" cy="887868"/>
            <a:chOff x="0" y="-11827"/>
            <a:chExt cx="9144000" cy="170018"/>
          </a:xfrm>
        </p:grpSpPr>
        <p:sp>
          <p:nvSpPr>
            <p:cNvPr id="49" name="Google Shape;49;p5"/>
            <p:cNvSpPr/>
            <p:nvPr/>
          </p:nvSpPr>
          <p:spPr>
            <a:xfrm>
              <a:off x="0" y="-11827"/>
              <a:ext cx="522365" cy="170018"/>
            </a:xfrm>
            <a:custGeom>
              <a:avLst/>
              <a:gdLst/>
              <a:ahLst/>
              <a:cxnLst/>
              <a:rect l="l" t="t" r="r" b="b"/>
              <a:pathLst>
                <a:path w="1047115" h="1413510" extrusionOk="0">
                  <a:moveTo>
                    <a:pt x="1046875" y="0"/>
                  </a:moveTo>
                  <a:lnTo>
                    <a:pt x="0" y="0"/>
                  </a:lnTo>
                  <a:lnTo>
                    <a:pt x="0" y="1412925"/>
                  </a:lnTo>
                  <a:lnTo>
                    <a:pt x="869393" y="1412925"/>
                  </a:lnTo>
                  <a:lnTo>
                    <a:pt x="1046875" y="0"/>
                  </a:lnTo>
                  <a:close/>
                </a:path>
              </a:pathLst>
            </a:custGeom>
            <a:solidFill>
              <a:srgbClr val="10306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40051" y="-11827"/>
              <a:ext cx="863535" cy="170018"/>
            </a:xfrm>
            <a:custGeom>
              <a:avLst/>
              <a:gdLst/>
              <a:ahLst/>
              <a:cxnLst/>
              <a:rect l="l" t="t" r="r" b="b"/>
              <a:pathLst>
                <a:path w="1731010" h="1413510" extrusionOk="0">
                  <a:moveTo>
                    <a:pt x="1730918" y="0"/>
                  </a:moveTo>
                  <a:lnTo>
                    <a:pt x="179633" y="0"/>
                  </a:lnTo>
                  <a:lnTo>
                    <a:pt x="0" y="1412925"/>
                  </a:lnTo>
                  <a:lnTo>
                    <a:pt x="1296345" y="1412925"/>
                  </a:lnTo>
                  <a:lnTo>
                    <a:pt x="1730918" y="0"/>
                  </a:lnTo>
                  <a:close/>
                </a:path>
              </a:pathLst>
            </a:custGeom>
            <a:solidFill>
              <a:srgbClr val="1D56B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878274" y="-11827"/>
              <a:ext cx="1343452" cy="170018"/>
            </a:xfrm>
            <a:custGeom>
              <a:avLst/>
              <a:gdLst/>
              <a:ahLst/>
              <a:cxnLst/>
              <a:rect l="l" t="t" r="r" b="b"/>
              <a:pathLst>
                <a:path w="2693035" h="1413510" extrusionOk="0">
                  <a:moveTo>
                    <a:pt x="2692774" y="0"/>
                  </a:moveTo>
                  <a:lnTo>
                    <a:pt x="435654" y="0"/>
                  </a:lnTo>
                  <a:lnTo>
                    <a:pt x="0" y="1412925"/>
                  </a:lnTo>
                  <a:lnTo>
                    <a:pt x="1878492" y="1412925"/>
                  </a:lnTo>
                  <a:lnTo>
                    <a:pt x="2692774" y="0"/>
                  </a:lnTo>
                  <a:close/>
                </a:path>
              </a:pathLst>
            </a:custGeom>
            <a:solidFill>
              <a:srgbClr val="10306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1654598" y="-11827"/>
              <a:ext cx="1362458" cy="170018"/>
            </a:xfrm>
            <a:custGeom>
              <a:avLst/>
              <a:gdLst/>
              <a:ahLst/>
              <a:cxnLst/>
              <a:rect l="l" t="t" r="r" b="b"/>
              <a:pathLst>
                <a:path w="2731134" h="1413510" extrusionOk="0">
                  <a:moveTo>
                    <a:pt x="2730969" y="0"/>
                  </a:moveTo>
                  <a:lnTo>
                    <a:pt x="816445" y="0"/>
                  </a:lnTo>
                  <a:lnTo>
                    <a:pt x="0" y="1412925"/>
                  </a:lnTo>
                  <a:lnTo>
                    <a:pt x="1593978" y="1412925"/>
                  </a:lnTo>
                  <a:lnTo>
                    <a:pt x="2730969" y="0"/>
                  </a:lnTo>
                  <a:close/>
                </a:path>
              </a:pathLst>
            </a:custGeom>
            <a:solidFill>
              <a:srgbClr val="1E59B8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2304805" y="-11827"/>
              <a:ext cx="937659" cy="170018"/>
            </a:xfrm>
            <a:custGeom>
              <a:avLst/>
              <a:gdLst/>
              <a:ahLst/>
              <a:cxnLst/>
              <a:rect l="l" t="t" r="r" b="b"/>
              <a:pathLst>
                <a:path w="1879600" h="1413510" extrusionOk="0">
                  <a:moveTo>
                    <a:pt x="1879368" y="0"/>
                  </a:moveTo>
                  <a:lnTo>
                    <a:pt x="1140221" y="0"/>
                  </a:lnTo>
                  <a:lnTo>
                    <a:pt x="0" y="1412925"/>
                  </a:lnTo>
                  <a:lnTo>
                    <a:pt x="621900" y="1412925"/>
                  </a:lnTo>
                  <a:lnTo>
                    <a:pt x="1879368" y="0"/>
                  </a:lnTo>
                  <a:close/>
                </a:path>
              </a:pathLst>
            </a:custGeom>
            <a:solidFill>
              <a:srgbClr val="17468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554809" y="-11827"/>
              <a:ext cx="2483849" cy="170018"/>
            </a:xfrm>
            <a:custGeom>
              <a:avLst/>
              <a:gdLst/>
              <a:ahLst/>
              <a:cxnLst/>
              <a:rect l="l" t="t" r="r" b="b"/>
              <a:pathLst>
                <a:path w="4979034" h="1413510" extrusionOk="0">
                  <a:moveTo>
                    <a:pt x="4978576" y="0"/>
                  </a:moveTo>
                  <a:lnTo>
                    <a:pt x="1262846" y="0"/>
                  </a:lnTo>
                  <a:lnTo>
                    <a:pt x="0" y="1412925"/>
                  </a:lnTo>
                  <a:lnTo>
                    <a:pt x="3093828" y="1412925"/>
                  </a:lnTo>
                  <a:lnTo>
                    <a:pt x="4978576" y="0"/>
                  </a:lnTo>
                  <a:close/>
                </a:path>
              </a:pathLst>
            </a:custGeom>
            <a:solidFill>
              <a:srgbClr val="1E59B8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3835845" y="-11827"/>
              <a:ext cx="1915234" cy="170018"/>
            </a:xfrm>
            <a:custGeom>
              <a:avLst/>
              <a:gdLst/>
              <a:ahLst/>
              <a:cxnLst/>
              <a:rect l="l" t="t" r="r" b="b"/>
              <a:pathLst>
                <a:path w="3839209" h="1413510" extrusionOk="0">
                  <a:moveTo>
                    <a:pt x="3838727" y="0"/>
                  </a:moveTo>
                  <a:lnTo>
                    <a:pt x="1891189" y="0"/>
                  </a:lnTo>
                  <a:lnTo>
                    <a:pt x="0" y="1412925"/>
                  </a:lnTo>
                  <a:lnTo>
                    <a:pt x="1625414" y="1412925"/>
                  </a:lnTo>
                  <a:lnTo>
                    <a:pt x="3838727" y="0"/>
                  </a:lnTo>
                  <a:close/>
                </a:path>
              </a:pathLst>
            </a:custGeom>
            <a:solidFill>
              <a:srgbClr val="536DB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458868" y="-11827"/>
              <a:ext cx="4685132" cy="170018"/>
            </a:xfrm>
            <a:custGeom>
              <a:avLst/>
              <a:gdLst/>
              <a:ahLst/>
              <a:cxnLst/>
              <a:rect l="l" t="t" r="r" b="b"/>
              <a:pathLst>
                <a:path w="9391650" h="1413510" extrusionOk="0">
                  <a:moveTo>
                    <a:pt x="9391076" y="0"/>
                  </a:moveTo>
                  <a:lnTo>
                    <a:pt x="2213316" y="0"/>
                  </a:lnTo>
                  <a:lnTo>
                    <a:pt x="0" y="1412929"/>
                  </a:lnTo>
                  <a:lnTo>
                    <a:pt x="9391076" y="1412929"/>
                  </a:lnTo>
                  <a:lnTo>
                    <a:pt x="9391076" y="0"/>
                  </a:lnTo>
                  <a:close/>
                </a:path>
              </a:pathLst>
            </a:custGeom>
            <a:gradFill>
              <a:gsLst>
                <a:gs pos="0">
                  <a:srgbClr val="103064"/>
                </a:gs>
                <a:gs pos="100000">
                  <a:srgbClr val="17468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57" name="Google Shape;57;p5"/>
          <p:cNvPicPr preferRelativeResize="0"/>
          <p:nvPr/>
        </p:nvPicPr>
        <p:blipFill rotWithShape="1">
          <a:blip r:embed="rId4">
            <a:alphaModFix/>
          </a:blip>
          <a:srcRect l="20615" r="19753"/>
          <a:stretch/>
        </p:blipFill>
        <p:spPr>
          <a:xfrm>
            <a:off x="5334256" y="175641"/>
            <a:ext cx="3684774" cy="3475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 descr="A picture containing foo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r="3762" b="19294"/>
          <a:stretch/>
        </p:blipFill>
        <p:spPr>
          <a:xfrm>
            <a:off x="6066692" y="4354414"/>
            <a:ext cx="842588" cy="51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68631" y="4866336"/>
            <a:ext cx="875574" cy="1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5"/>
          <p:cNvSpPr/>
          <p:nvPr/>
        </p:nvSpPr>
        <p:spPr>
          <a:xfrm>
            <a:off x="7404921" y="4409128"/>
            <a:ext cx="1591642" cy="563319"/>
          </a:xfrm>
          <a:prstGeom prst="roundRect">
            <a:avLst>
              <a:gd name="adj" fmla="val 20191"/>
            </a:avLst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">
  <p:cSld name="1_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55BF8B"/>
              </a:gs>
              <a:gs pos="96000">
                <a:srgbClr val="145E71"/>
              </a:gs>
              <a:gs pos="100000">
                <a:srgbClr val="145E71"/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6"/>
          <p:cNvSpPr txBox="1">
            <a:spLocks noGrp="1"/>
          </p:cNvSpPr>
          <p:nvPr>
            <p:ph type="title"/>
          </p:nvPr>
        </p:nvSpPr>
        <p:spPr>
          <a:xfrm>
            <a:off x="685801" y="9097"/>
            <a:ext cx="8458200" cy="86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subTitle" idx="1"/>
          </p:nvPr>
        </p:nvSpPr>
        <p:spPr>
          <a:xfrm>
            <a:off x="685801" y="1061976"/>
            <a:ext cx="7453858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98E5"/>
              </a:buClr>
              <a:buSzPts val="2800"/>
              <a:buNone/>
              <a:defRPr>
                <a:solidFill>
                  <a:srgbClr val="8898E5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98E5"/>
              </a:buClr>
              <a:buSzPts val="2400"/>
              <a:buNone/>
              <a:defRPr>
                <a:solidFill>
                  <a:srgbClr val="8898E5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98E5"/>
              </a:buClr>
              <a:buSzPts val="2000"/>
              <a:buNone/>
              <a:defRPr>
                <a:solidFill>
                  <a:srgbClr val="8898E5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2"/>
          </p:nvPr>
        </p:nvSpPr>
        <p:spPr>
          <a:xfrm>
            <a:off x="685801" y="1890634"/>
            <a:ext cx="7393898" cy="77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11111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ctr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–"/>
              <a:defRPr>
                <a:solidFill>
                  <a:schemeClr val="dk2"/>
                </a:solidFill>
              </a:defRPr>
            </a:lvl2pPr>
            <a:lvl3pPr marL="1371600" lvl="2" indent="-381000" algn="ctr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>
                <a:solidFill>
                  <a:schemeClr val="dk2"/>
                </a:solidFill>
              </a:defRPr>
            </a:lvl3pPr>
            <a:lvl4pPr marL="1828800" lvl="3" indent="-355600" algn="ctr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–"/>
              <a:defRPr>
                <a:solidFill>
                  <a:schemeClr val="dk2"/>
                </a:solidFill>
              </a:defRPr>
            </a:lvl4pPr>
            <a:lvl5pPr marL="2286000" lvl="4" indent="-355600" algn="ctr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Char char="»"/>
              <a:defRPr>
                <a:solidFill>
                  <a:schemeClr val="dk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6" name="Google Shape;66;p6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67" name="Google Shape;67;p6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ATA SLIDE">
  <p:cSld name="1_DATA SLIDE">
    <p:bg>
      <p:bgPr>
        <a:solidFill>
          <a:schemeClr val="lt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/>
          <p:nvPr/>
        </p:nvSpPr>
        <p:spPr>
          <a:xfrm>
            <a:off x="6082666" y="5045515"/>
            <a:ext cx="603083" cy="91188"/>
          </a:xfrm>
          <a:prstGeom prst="rect">
            <a:avLst/>
          </a:prstGeom>
          <a:solidFill>
            <a:srgbClr val="B01519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7"/>
          <p:cNvSpPr/>
          <p:nvPr/>
        </p:nvSpPr>
        <p:spPr>
          <a:xfrm>
            <a:off x="6677884" y="5045515"/>
            <a:ext cx="603083" cy="91188"/>
          </a:xfrm>
          <a:prstGeom prst="rect">
            <a:avLst/>
          </a:prstGeom>
          <a:solidFill>
            <a:srgbClr val="FBAB18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7280966" y="5045515"/>
            <a:ext cx="603574" cy="91188"/>
          </a:xfrm>
          <a:prstGeom prst="rect">
            <a:avLst/>
          </a:prstGeom>
          <a:solidFill>
            <a:srgbClr val="292B6E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7870697" y="5045515"/>
            <a:ext cx="1273303" cy="91188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0" y="5045515"/>
            <a:ext cx="5679249" cy="91188"/>
          </a:xfrm>
          <a:prstGeom prst="rect">
            <a:avLst/>
          </a:prstGeom>
          <a:solidFill>
            <a:srgbClr val="17468F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" name="Google Shape;75;p7"/>
          <p:cNvSpPr/>
          <p:nvPr/>
        </p:nvSpPr>
        <p:spPr>
          <a:xfrm>
            <a:off x="5481058" y="5045515"/>
            <a:ext cx="603083" cy="91188"/>
          </a:xfrm>
          <a:prstGeom prst="rect">
            <a:avLst/>
          </a:prstGeom>
          <a:solidFill>
            <a:srgbClr val="55BF8B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6A7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229600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005DAA"/>
              </a:buClr>
              <a:buSzPts val="2000"/>
              <a:buFont typeface="Noto Sans Symbols"/>
              <a:buChar char="▪"/>
              <a:defRPr sz="2000">
                <a:solidFill>
                  <a:srgbClr val="2D2D2D"/>
                </a:solidFill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532E63"/>
              </a:buClr>
              <a:buSzPts val="2000"/>
              <a:buChar char="–"/>
              <a:defRPr sz="2000">
                <a:solidFill>
                  <a:srgbClr val="2D2D2D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9A3B26"/>
              </a:buClr>
              <a:buSzPts val="2000"/>
              <a:buChar char="•"/>
              <a:defRPr sz="2000">
                <a:solidFill>
                  <a:srgbClr val="2D2D2D"/>
                </a:solidFill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rgbClr val="5F5F5F"/>
              </a:buClr>
              <a:buSzPts val="2000"/>
              <a:buChar char="–"/>
              <a:defRPr sz="2000">
                <a:solidFill>
                  <a:srgbClr val="5F5F5F"/>
                </a:solidFill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rgbClr val="5F5F5F"/>
              </a:buClr>
              <a:buSzPts val="2000"/>
              <a:buChar char="»"/>
              <a:defRPr sz="2000">
                <a:solidFill>
                  <a:srgbClr val="5F5F5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79" name="Google Shape;79;p7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SLIDE 2 column">
  <p:cSld name="DATA SLIDE 2 column">
    <p:bg>
      <p:bgPr>
        <a:solidFill>
          <a:schemeClr val="l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6A7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3879669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480"/>
              </a:spcBef>
              <a:spcAft>
                <a:spcPts val="0"/>
              </a:spcAft>
              <a:buClr>
                <a:srgbClr val="541900"/>
              </a:buClr>
              <a:buSzPts val="1680"/>
              <a:buFont typeface="Noto Sans Symbols"/>
              <a:buChar char="▪"/>
              <a:defRPr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005984"/>
              </a:buClr>
              <a:buSzPts val="2000"/>
              <a:buFont typeface="Arial"/>
              <a:buChar char="•"/>
              <a:defRPr sz="2000">
                <a:solidFill>
                  <a:srgbClr val="5F5F5F"/>
                </a:solidFill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Font typeface="Arial"/>
              <a:buChar char="•"/>
              <a:defRPr sz="1800">
                <a:solidFill>
                  <a:srgbClr val="5F5F5F"/>
                </a:solidFill>
              </a:defRPr>
            </a:lvl3pPr>
            <a:lvl4pPr marL="1828800" lvl="3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Courier New"/>
              <a:buChar char="o"/>
              <a:defRPr sz="1800">
                <a:solidFill>
                  <a:schemeClr val="lt2"/>
                </a:solidFill>
              </a:defRPr>
            </a:lvl4pPr>
            <a:lvl5pPr marL="2286000" lvl="4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/>
              <a:buChar char="•"/>
              <a:defRPr sz="18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body" idx="2"/>
          </p:nvPr>
        </p:nvSpPr>
        <p:spPr>
          <a:xfrm>
            <a:off x="4807131" y="1200151"/>
            <a:ext cx="3879669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480"/>
              </a:spcBef>
              <a:spcAft>
                <a:spcPts val="0"/>
              </a:spcAft>
              <a:buClr>
                <a:srgbClr val="541900"/>
              </a:buClr>
              <a:buSzPts val="1680"/>
              <a:buFont typeface="Noto Sans Symbols"/>
              <a:buChar char="▪"/>
              <a:defRPr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005984"/>
              </a:buClr>
              <a:buSzPts val="2000"/>
              <a:buFont typeface="Arial"/>
              <a:buChar char="•"/>
              <a:defRPr sz="2000">
                <a:solidFill>
                  <a:srgbClr val="5F5F5F"/>
                </a:solidFill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Font typeface="Arial"/>
              <a:buChar char="•"/>
              <a:defRPr sz="1800">
                <a:solidFill>
                  <a:srgbClr val="5F5F5F"/>
                </a:solidFill>
              </a:defRPr>
            </a:lvl3pPr>
            <a:lvl4pPr marL="1828800" lvl="3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Courier New"/>
              <a:buChar char="o"/>
              <a:defRPr sz="1800">
                <a:solidFill>
                  <a:schemeClr val="lt2"/>
                </a:solidFill>
              </a:defRPr>
            </a:lvl4pPr>
            <a:lvl5pPr marL="2286000" lvl="4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/>
              <a:buChar char="•"/>
              <a:defRPr sz="18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6082666" y="5045515"/>
            <a:ext cx="603083" cy="91188"/>
          </a:xfrm>
          <a:prstGeom prst="rect">
            <a:avLst/>
          </a:prstGeom>
          <a:solidFill>
            <a:srgbClr val="B01519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6677884" y="5045515"/>
            <a:ext cx="603083" cy="91188"/>
          </a:xfrm>
          <a:prstGeom prst="rect">
            <a:avLst/>
          </a:prstGeom>
          <a:solidFill>
            <a:srgbClr val="FBAB18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8"/>
          <p:cNvSpPr/>
          <p:nvPr/>
        </p:nvSpPr>
        <p:spPr>
          <a:xfrm>
            <a:off x="7280966" y="5045515"/>
            <a:ext cx="603574" cy="91188"/>
          </a:xfrm>
          <a:prstGeom prst="rect">
            <a:avLst/>
          </a:prstGeom>
          <a:solidFill>
            <a:srgbClr val="292B6E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8" name="Google Shape;88;p8"/>
          <p:cNvSpPr/>
          <p:nvPr/>
        </p:nvSpPr>
        <p:spPr>
          <a:xfrm>
            <a:off x="7870697" y="5045515"/>
            <a:ext cx="1273303" cy="91188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8"/>
          <p:cNvSpPr/>
          <p:nvPr/>
        </p:nvSpPr>
        <p:spPr>
          <a:xfrm>
            <a:off x="0" y="5045515"/>
            <a:ext cx="5679249" cy="91188"/>
          </a:xfrm>
          <a:prstGeom prst="rect">
            <a:avLst/>
          </a:prstGeom>
          <a:solidFill>
            <a:srgbClr val="17468F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" name="Google Shape;90;p8"/>
          <p:cNvSpPr/>
          <p:nvPr/>
        </p:nvSpPr>
        <p:spPr>
          <a:xfrm>
            <a:off x="5481058" y="5045515"/>
            <a:ext cx="603083" cy="91188"/>
          </a:xfrm>
          <a:prstGeom prst="rect">
            <a:avLst/>
          </a:prstGeom>
          <a:solidFill>
            <a:srgbClr val="55BF8B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1" name="Google Shape;91;p8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92" name="Google Shape;92;p8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94" name="Google Shape;94;p8"/>
          <p:cNvSpPr/>
          <p:nvPr/>
        </p:nvSpPr>
        <p:spPr>
          <a:xfrm>
            <a:off x="914400" y="4424667"/>
            <a:ext cx="1404530" cy="497096"/>
          </a:xfrm>
          <a:prstGeom prst="roundRect">
            <a:avLst>
              <a:gd name="adj" fmla="val 20191"/>
            </a:avLst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5" name="Google Shape;95;p8" descr="A picture containing foo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010" y="4493208"/>
            <a:ext cx="510990" cy="369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ATA SLIDE 2 column">
  <p:cSld name="1_DATA SLIDE 2 column">
    <p:bg>
      <p:bgPr>
        <a:solidFill>
          <a:schemeClr val="lt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rgbClr val="006A7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3879669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480"/>
              </a:spcBef>
              <a:spcAft>
                <a:spcPts val="0"/>
              </a:spcAft>
              <a:buClr>
                <a:srgbClr val="541900"/>
              </a:buClr>
              <a:buSzPts val="1680"/>
              <a:buFont typeface="Noto Sans Symbols"/>
              <a:buChar char="▪"/>
              <a:defRPr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005984"/>
              </a:buClr>
              <a:buSzPts val="2000"/>
              <a:buFont typeface="Arial"/>
              <a:buChar char="•"/>
              <a:defRPr sz="2000">
                <a:solidFill>
                  <a:srgbClr val="5F5F5F"/>
                </a:solidFill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Font typeface="Arial"/>
              <a:buChar char="•"/>
              <a:defRPr sz="1800">
                <a:solidFill>
                  <a:srgbClr val="5F5F5F"/>
                </a:solidFill>
              </a:defRPr>
            </a:lvl3pPr>
            <a:lvl4pPr marL="1828800" lvl="3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Courier New"/>
              <a:buChar char="o"/>
              <a:defRPr sz="1800">
                <a:solidFill>
                  <a:schemeClr val="lt2"/>
                </a:solidFill>
              </a:defRPr>
            </a:lvl4pPr>
            <a:lvl5pPr marL="2286000" lvl="4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/>
              <a:buChar char="•"/>
              <a:defRPr sz="18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2"/>
          </p:nvPr>
        </p:nvSpPr>
        <p:spPr>
          <a:xfrm>
            <a:off x="4807131" y="1200151"/>
            <a:ext cx="3879669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spcBef>
                <a:spcPts val="480"/>
              </a:spcBef>
              <a:spcAft>
                <a:spcPts val="0"/>
              </a:spcAft>
              <a:buClr>
                <a:srgbClr val="541900"/>
              </a:buClr>
              <a:buSzPts val="1680"/>
              <a:buFont typeface="Noto Sans Symbols"/>
              <a:buChar char="▪"/>
              <a:defRPr sz="2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rgbClr val="005984"/>
              </a:buClr>
              <a:buSzPts val="2000"/>
              <a:buFont typeface="Arial"/>
              <a:buChar char="•"/>
              <a:defRPr sz="2000">
                <a:solidFill>
                  <a:srgbClr val="5F5F5F"/>
                </a:solidFill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5F5F5F"/>
              </a:buClr>
              <a:buSzPts val="1800"/>
              <a:buFont typeface="Arial"/>
              <a:buChar char="•"/>
              <a:defRPr sz="1800">
                <a:solidFill>
                  <a:srgbClr val="5F5F5F"/>
                </a:solidFill>
              </a:defRPr>
            </a:lvl3pPr>
            <a:lvl4pPr marL="1828800" lvl="3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Courier New"/>
              <a:buChar char="o"/>
              <a:defRPr sz="1800">
                <a:solidFill>
                  <a:schemeClr val="lt2"/>
                </a:solidFill>
              </a:defRPr>
            </a:lvl4pPr>
            <a:lvl5pPr marL="2286000" lvl="4" indent="-30861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/>
              <a:buChar char="•"/>
              <a:defRPr sz="1800">
                <a:solidFill>
                  <a:schemeClr val="lt2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082666" y="5045515"/>
            <a:ext cx="603083" cy="91188"/>
          </a:xfrm>
          <a:prstGeom prst="rect">
            <a:avLst/>
          </a:prstGeom>
          <a:solidFill>
            <a:srgbClr val="B01519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9"/>
          <p:cNvSpPr/>
          <p:nvPr/>
        </p:nvSpPr>
        <p:spPr>
          <a:xfrm>
            <a:off x="6677884" y="5045515"/>
            <a:ext cx="603083" cy="91188"/>
          </a:xfrm>
          <a:prstGeom prst="rect">
            <a:avLst/>
          </a:prstGeom>
          <a:solidFill>
            <a:srgbClr val="FBAB18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9"/>
          <p:cNvSpPr/>
          <p:nvPr/>
        </p:nvSpPr>
        <p:spPr>
          <a:xfrm>
            <a:off x="7280966" y="5045515"/>
            <a:ext cx="603574" cy="91188"/>
          </a:xfrm>
          <a:prstGeom prst="rect">
            <a:avLst/>
          </a:prstGeom>
          <a:solidFill>
            <a:srgbClr val="292B6E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9"/>
          <p:cNvSpPr/>
          <p:nvPr/>
        </p:nvSpPr>
        <p:spPr>
          <a:xfrm>
            <a:off x="7870697" y="5045515"/>
            <a:ext cx="1273303" cy="91188"/>
          </a:xfrm>
          <a:prstGeom prst="rect">
            <a:avLst/>
          </a:prstGeom>
          <a:solidFill>
            <a:srgbClr val="4656A6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9"/>
          <p:cNvSpPr/>
          <p:nvPr/>
        </p:nvSpPr>
        <p:spPr>
          <a:xfrm>
            <a:off x="0" y="5045515"/>
            <a:ext cx="5679249" cy="91188"/>
          </a:xfrm>
          <a:prstGeom prst="rect">
            <a:avLst/>
          </a:prstGeom>
          <a:solidFill>
            <a:srgbClr val="17468F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p9"/>
          <p:cNvSpPr/>
          <p:nvPr/>
        </p:nvSpPr>
        <p:spPr>
          <a:xfrm>
            <a:off x="5481058" y="5045515"/>
            <a:ext cx="603083" cy="91188"/>
          </a:xfrm>
          <a:prstGeom prst="rect">
            <a:avLst/>
          </a:prstGeom>
          <a:solidFill>
            <a:srgbClr val="55BF8B"/>
          </a:solidFill>
          <a:ln>
            <a:noFill/>
          </a:ln>
        </p:spPr>
        <p:txBody>
          <a:bodyPr spcFirstLastPara="1" wrap="square" lIns="60950" tIns="30475" rIns="60950" bIns="304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67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6" name="Google Shape;106;p9"/>
          <p:cNvGrpSpPr/>
          <p:nvPr/>
        </p:nvGrpSpPr>
        <p:grpSpPr>
          <a:xfrm>
            <a:off x="0" y="1"/>
            <a:ext cx="267157" cy="895570"/>
            <a:chOff x="2721769" y="2050256"/>
            <a:chExt cx="442912" cy="1469660"/>
          </a:xfrm>
        </p:grpSpPr>
        <p:sp>
          <p:nvSpPr>
            <p:cNvPr id="107" name="Google Shape;107;p9"/>
            <p:cNvSpPr/>
            <p:nvPr/>
          </p:nvSpPr>
          <p:spPr>
            <a:xfrm>
              <a:off x="2721769" y="2050256"/>
              <a:ext cx="442912" cy="1335882"/>
            </a:xfrm>
            <a:prstGeom prst="rect">
              <a:avLst/>
            </a:prstGeom>
            <a:solidFill>
              <a:srgbClr val="2D2C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2721769" y="3386138"/>
              <a:ext cx="442912" cy="133778"/>
            </a:xfrm>
            <a:prstGeom prst="rect">
              <a:avLst/>
            </a:prstGeom>
            <a:solidFill>
              <a:srgbClr val="F0A8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lor_background">
  <p:cSld name="2_color_background">
    <p:bg>
      <p:bgPr>
        <a:solidFill>
          <a:srgbClr val="006A7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27069" y="506186"/>
            <a:ext cx="4484352" cy="434637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0"/>
          <p:cNvSpPr txBox="1">
            <a:spLocks noGrp="1"/>
          </p:cNvSpPr>
          <p:nvPr>
            <p:ph type="title"/>
          </p:nvPr>
        </p:nvSpPr>
        <p:spPr>
          <a:xfrm>
            <a:off x="179613" y="2441363"/>
            <a:ext cx="82949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179613" y="3516736"/>
            <a:ext cx="7772400" cy="426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98E5"/>
              </a:buClr>
              <a:buSzPts val="1800"/>
              <a:buNone/>
              <a:defRPr sz="1800">
                <a:solidFill>
                  <a:srgbClr val="8898E5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98E5"/>
              </a:buClr>
              <a:buSzPts val="1600"/>
              <a:buNone/>
              <a:defRPr sz="1600">
                <a:solidFill>
                  <a:srgbClr val="8898E5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98E5"/>
              </a:buClr>
              <a:buSzPts val="1400"/>
              <a:buNone/>
              <a:defRPr sz="1400">
                <a:solidFill>
                  <a:srgbClr val="8898E5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1886913" y="4019550"/>
            <a:ext cx="2036355" cy="720713"/>
          </a:xfrm>
          <a:prstGeom prst="roundRect">
            <a:avLst>
              <a:gd name="adj" fmla="val 20191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4" name="Google Shape;114;p10" descr="A picture containing foo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r="3390" b="19294"/>
          <a:stretch/>
        </p:blipFill>
        <p:spPr>
          <a:xfrm>
            <a:off x="440924" y="4030406"/>
            <a:ext cx="996875" cy="602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0924" y="4646083"/>
            <a:ext cx="1032012" cy="143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D2D2D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D2D2D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D2D2D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D2D2D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D2D2D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www.edwards.af.mil/News/Photos/igphoto/2002299015/" TargetMode="External"/><Relationship Id="rId4" Type="http://schemas.openxmlformats.org/officeDocument/2006/relationships/hyperlink" Target="https://www.fema.gov/media-library/assets/images/18749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jpeg"/><Relationship Id="rId4" Type="http://schemas.openxmlformats.org/officeDocument/2006/relationships/hyperlink" Target="https://commons.wikimedia.org/wiki/File:Governor_Hogan_Visits_Howard_County_Emergency_Operations_Center_(28646381650).jp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Freetown_Emergency_Operations_Center.jpg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phil.cdc.gov/Details.aspx?pid=1781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 txBox="1">
            <a:spLocks noGrp="1"/>
          </p:cNvSpPr>
          <p:nvPr>
            <p:ph type="title"/>
          </p:nvPr>
        </p:nvSpPr>
        <p:spPr>
          <a:xfrm>
            <a:off x="522515" y="9097"/>
            <a:ext cx="8621486" cy="86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latin typeface="Arial"/>
                <a:ea typeface="Arial"/>
                <a:cs typeface="Arial"/>
                <a:sym typeface="Arial"/>
              </a:rPr>
              <a:t>Вопросы проектирования и оснащения центра оперативного управления в чрезвычайных ситуациях</a:t>
            </a:r>
            <a:endParaRPr/>
          </a:p>
        </p:txBody>
      </p:sp>
      <p:pic>
        <p:nvPicPr>
          <p:cNvPr id="139" name="Google Shape;139;p12" descr="Logos of the United States Department of Health and Human Services and Centers for Disease Control and Preventi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4886325"/>
            <a:ext cx="190500" cy="1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Схемы</a:t>
            </a:r>
            <a:endParaRPr/>
          </a:p>
        </p:txBody>
      </p:sp>
      <p:pic>
        <p:nvPicPr>
          <p:cNvPr id="204" name="Google Shape;204;p21" descr="People wearing masks as protective equipment during COVID-19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19211" y="775063"/>
            <a:ext cx="4295912" cy="28651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1"/>
          <p:cNvSpPr txBox="1"/>
          <p:nvPr/>
        </p:nvSpPr>
        <p:spPr>
          <a:xfrm>
            <a:off x="4680995" y="3640183"/>
            <a:ext cx="313419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FEMA/Alexis Hall, 2020.</a:t>
            </a:r>
            <a:r>
              <a:rPr lang="ru-RU" sz="1100">
                <a:solidFill>
                  <a:srgbClr val="212529"/>
                </a:solidFill>
                <a:latin typeface="Calibri"/>
                <a:ea typeface="Calibri"/>
                <a:cs typeface="Calibri"/>
                <a:sym typeface="Calibri"/>
              </a:rPr>
              <a:t> Центр оперативного управления в чрезвычайных ситуациях Огайо, Колумбус, Огайо</a:t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457200" y="3379520"/>
            <a:ext cx="2925732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Giancarlo Casem/ U.S. Air Force</a:t>
            </a:r>
            <a:r>
              <a:rPr lang="ru-RU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12 мая 2020 г.</a:t>
            </a:r>
            <a:endParaRPr/>
          </a:p>
        </p:txBody>
      </p:sp>
      <p:pic>
        <p:nvPicPr>
          <p:cNvPr id="207" name="Google Shape;207;p2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66220" y="1624498"/>
            <a:ext cx="3116712" cy="1751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Схемы</a:t>
            </a:r>
            <a:endParaRPr/>
          </a:p>
        </p:txBody>
      </p:sp>
      <p:pic>
        <p:nvPicPr>
          <p:cNvPr id="214" name="Google Shape;21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94625" y="2706638"/>
            <a:ext cx="3443064" cy="229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2" descr="neweocopsr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38268" y="135364"/>
            <a:ext cx="3683781" cy="2437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2239" y="1461616"/>
            <a:ext cx="3432705" cy="2094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Схемы</a:t>
            </a:r>
            <a:endParaRPr/>
          </a:p>
        </p:txBody>
      </p:sp>
      <p:pic>
        <p:nvPicPr>
          <p:cNvPr id="223" name="Google Shape;22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265650"/>
            <a:ext cx="4326562" cy="288798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"/>
          <p:cNvSpPr txBox="1"/>
          <p:nvPr/>
        </p:nvSpPr>
        <p:spPr>
          <a:xfrm>
            <a:off x="4572000" y="3213301"/>
            <a:ext cx="441960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Maryland GovPics, 10 August 2016.</a:t>
            </a:r>
            <a:r>
              <a:rPr lang="ru-RU" sz="11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  Оперативный центр управления в чрезвычайных ситуациях округа Хауард, Мэриленд, США.</a:t>
            </a:r>
            <a:endParaRPr/>
          </a:p>
        </p:txBody>
      </p:sp>
      <p:sp>
        <p:nvSpPr>
          <p:cNvPr id="225" name="Google Shape;225;p23"/>
          <p:cNvSpPr txBox="1"/>
          <p:nvPr/>
        </p:nvSpPr>
        <p:spPr>
          <a:xfrm>
            <a:off x="457200" y="3769186"/>
            <a:ext cx="372450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CDC/Jim Banaski, January 2017. Instituto Nacional de Salud EOC, Colombia.</a:t>
            </a:r>
            <a:endParaRPr/>
          </a:p>
        </p:txBody>
      </p:sp>
      <p:pic>
        <p:nvPicPr>
          <p:cNvPr id="226" name="Google Shape;226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9957" y="978203"/>
            <a:ext cx="3641749" cy="2731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Дополнительные характеристики – конференц-зал</a:t>
            </a:r>
            <a:endParaRPr/>
          </a:p>
        </p:txBody>
      </p:sp>
      <p:pic>
        <p:nvPicPr>
          <p:cNvPr id="233" name="Google Shape;23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18925" y="1121796"/>
            <a:ext cx="3892281" cy="289378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 txBox="1"/>
          <p:nvPr/>
        </p:nvSpPr>
        <p:spPr>
          <a:xfrm>
            <a:off x="251010" y="3595477"/>
            <a:ext cx="564251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 условиях COVID-19 необходимо обеспечить достаточное пространство между стульями для выполнение требований по физическому дистанцированию.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Дополнительные характеристики – центр управления</a:t>
            </a:r>
            <a:endParaRPr/>
          </a:p>
        </p:txBody>
      </p:sp>
      <p:pic>
        <p:nvPicPr>
          <p:cNvPr id="241" name="Google Shape;2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60071" y="1030242"/>
            <a:ext cx="5823857" cy="3387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Дополнительные характеристики – маркетплейс</a:t>
            </a:r>
            <a:endParaRPr/>
          </a:p>
        </p:txBody>
      </p:sp>
      <p:pic>
        <p:nvPicPr>
          <p:cNvPr id="248" name="Google Shape;24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96008" y="1064784"/>
            <a:ext cx="6173107" cy="3685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Оборудование</a:t>
            </a:r>
            <a:endParaRPr/>
          </a:p>
        </p:txBody>
      </p:sp>
      <p:sp>
        <p:nvSpPr>
          <p:cNvPr id="255" name="Google Shape;255;p27"/>
          <p:cNvSpPr txBox="1">
            <a:spLocks noGrp="1"/>
          </p:cNvSpPr>
          <p:nvPr>
            <p:ph type="body" idx="1"/>
          </p:nvPr>
        </p:nvSpPr>
        <p:spPr>
          <a:xfrm>
            <a:off x="457200" y="1002353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2400"/>
              <a:t>Оборудование в Центре оперативного управления в чрезвычайных ситуациях должно: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Отражать цель и назначение подразделения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Быть достаточным для поддержания функций Центра оперативного управления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Быть оптимизировано для долгосрочной устойчивости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Регулярно очищаться/ дезинфицироваться (особенно в условиях COVID-19)</a:t>
            </a:r>
            <a:endParaRPr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r>
              <a:rPr lang="ru-RU" sz="2400"/>
              <a:t>Персонал с должен быть обучен использованию оборудования при приеме на работу, а также в рамках регулярного повышения квалификации </a:t>
            </a:r>
            <a:endParaRPr/>
          </a:p>
          <a:p>
            <a:pPr marL="230188" lvl="0" indent="-777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endParaRPr sz="240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Горячие, теплые и холодные помещения</a:t>
            </a:r>
            <a:endParaRPr/>
          </a:p>
        </p:txBody>
      </p:sp>
      <p:sp>
        <p:nvSpPr>
          <p:cNvPr id="262" name="Google Shape;262;p28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6190456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1920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/>
              <a:t>Горячие: Полностью оснащенные, коммунальные услуги работают, требуется минимальный период активации Центра оперативного управления в чрезвычайных ситуациях.</a:t>
            </a:r>
            <a:endParaRPr sz="1400"/>
          </a:p>
          <a:p>
            <a:pPr marL="230188" lvl="0" indent="-2301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1800"/>
              <a:t>Теплые: Некоторые системы/ оборудование установлены, требуется умеренный период активации Центра оперативного управления в чрезвычайных ситуациях.</a:t>
            </a:r>
            <a:endParaRPr/>
          </a:p>
          <a:p>
            <a:pPr marL="230188" lvl="0" indent="-2301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1800"/>
              <a:t>Холодные:	Не оборудованные, коммунальные услуги не работают, требуется максимально длительный период активации Центра оперативного </a:t>
            </a:r>
            <a:r>
              <a:rPr lang="ru-RU" sz="1900"/>
              <a:t>управления в чрезвычайных ситуациях.</a:t>
            </a:r>
            <a:endParaRPr sz="1500"/>
          </a:p>
          <a:p>
            <a:pPr marL="230188" lvl="0" indent="-777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endParaRPr sz="2400"/>
          </a:p>
        </p:txBody>
      </p:sp>
      <p:pic>
        <p:nvPicPr>
          <p:cNvPr id="263" name="Google Shape;263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47656" y="1033071"/>
            <a:ext cx="2182035" cy="346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Принципы проектирования центра оперативного управления в чрезвычайных ситуациях</a:t>
            </a:r>
            <a:endParaRPr/>
          </a:p>
        </p:txBody>
      </p:sp>
      <p:sp>
        <p:nvSpPr>
          <p:cNvPr id="270" name="Google Shape;270;p29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2400"/>
              <a:t>Правильно спроектированный центр оперативного управления в чрезвычайных ситуациях должен:</a:t>
            </a:r>
            <a:endParaRPr/>
          </a:p>
          <a:p>
            <a:pPr marL="742950" lvl="1" indent="-285750" algn="l" rtl="0">
              <a:spcBef>
                <a:spcPts val="420"/>
              </a:spcBef>
              <a:spcAft>
                <a:spcPts val="0"/>
              </a:spcAft>
              <a:buClr>
                <a:srgbClr val="006A71"/>
              </a:buClr>
              <a:buSzPts val="2100"/>
              <a:buChar char="–"/>
            </a:pPr>
            <a:r>
              <a:rPr lang="ru-RU" sz="2100"/>
              <a:t>Быть эффективным и действенным средством для координации усилий по реагированию в случае чрезвычайных ситуаций.</a:t>
            </a:r>
            <a:endParaRPr/>
          </a:p>
          <a:p>
            <a:pPr marL="742950" lvl="1" indent="-285750" algn="l" rtl="0">
              <a:spcBef>
                <a:spcPts val="420"/>
              </a:spcBef>
              <a:spcAft>
                <a:spcPts val="0"/>
              </a:spcAft>
              <a:buClr>
                <a:srgbClr val="006A71"/>
              </a:buClr>
              <a:buSzPts val="2100"/>
              <a:buChar char="–"/>
            </a:pPr>
            <a:r>
              <a:rPr lang="ru-RU" sz="2100"/>
              <a:t>Служить для различных целей, включая операции, обучение и встречи </a:t>
            </a:r>
            <a:endParaRPr/>
          </a:p>
          <a:p>
            <a:pPr marL="742950" lvl="1" indent="-285750" algn="l" rtl="0">
              <a:spcBef>
                <a:spcPts val="420"/>
              </a:spcBef>
              <a:spcAft>
                <a:spcPts val="0"/>
              </a:spcAft>
              <a:buClr>
                <a:srgbClr val="006A71"/>
              </a:buClr>
              <a:buSzPts val="2100"/>
              <a:buChar char="–"/>
            </a:pPr>
            <a:r>
              <a:rPr lang="ru-RU" sz="2100"/>
              <a:t>Содействовать оптимизации общения и координации за счет эффективного управления информацией и ее презентации</a:t>
            </a:r>
            <a:endParaRPr/>
          </a:p>
          <a:p>
            <a:pPr marL="742950" lvl="1" indent="-285750" algn="l" rtl="0">
              <a:spcBef>
                <a:spcPts val="420"/>
              </a:spcBef>
              <a:spcAft>
                <a:spcPts val="0"/>
              </a:spcAft>
              <a:buClr>
                <a:srgbClr val="006A71"/>
              </a:buClr>
              <a:buSzPts val="2100"/>
              <a:buChar char="–"/>
            </a:pPr>
            <a:r>
              <a:rPr lang="ru-RU" sz="2100"/>
              <a:t>Поддерживать безопасную рабочую среду для персонала, включая соответствующие меры профилактики инфекций.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Размещение центра оперативного управления в чрезвычайных ситуациях</a:t>
            </a: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000"/>
              <a:buChar char="▪"/>
            </a:pPr>
            <a:r>
              <a:rPr lang="ru-RU"/>
              <a:t>При выборе помещения для центра оперативного управления в чрезвычайных ситуациях должны учитываться следующие факторы: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Доступность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Безопасность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Площадь (в частности, в условиях COVID-19 должна обеспечиваться возможность физического дистанцирования)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Системные возможности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Выживаемость</a:t>
            </a:r>
            <a:endParaRPr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–"/>
            </a:pPr>
            <a:r>
              <a:rPr lang="ru-RU"/>
              <a:t>Универсальность</a:t>
            </a:r>
            <a:endParaRPr/>
          </a:p>
          <a:p>
            <a:pPr marL="230188" lvl="0" indent="-103188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None/>
            </a:pP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"/>
          <p:cNvSpPr txBox="1">
            <a:spLocks noGrp="1"/>
          </p:cNvSpPr>
          <p:nvPr>
            <p:ph type="title"/>
          </p:nvPr>
        </p:nvSpPr>
        <p:spPr>
          <a:xfrm>
            <a:off x="179613" y="2441363"/>
            <a:ext cx="82949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Проект центра оперативного управления в чрезвычайных ситуациях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>
            <a:spLocks noGrp="1"/>
          </p:cNvSpPr>
          <p:nvPr>
            <p:ph type="title"/>
          </p:nvPr>
        </p:nvSpPr>
        <p:spPr>
          <a:xfrm>
            <a:off x="179613" y="2441363"/>
            <a:ext cx="8674455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/>
              <a:t>Оборудование центра оперативного управления в чрезвычайных ситуациях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118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Принципы выбора оборудования для центра оперативного управления в чрезвычайных ситуациях</a:t>
            </a:r>
            <a:endParaRPr dirty="0"/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1"/>
          </p:nvPr>
        </p:nvSpPr>
        <p:spPr>
          <a:xfrm>
            <a:off x="457200" y="1036214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endParaRPr sz="2400" dirty="0"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r>
              <a:rPr lang="ru-RU" sz="2400" dirty="0"/>
              <a:t>Основная функция центра оперативного управления в чрезвычайных ситуациях – координация, поэтому решающее значение  имеет его комплектация всем необходимым оборудованием и материалами.</a:t>
            </a:r>
            <a:endParaRPr dirty="0"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endParaRPr sz="2400" dirty="0"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r>
              <a:rPr lang="ru-RU" sz="2400" i="1" dirty="0"/>
              <a:t>В условиях COVID-19 это может означать наличие дополнительных моющих средств и оборудования для соблюдения правил физического </a:t>
            </a:r>
            <a:r>
              <a:rPr lang="ru-RU" sz="2400" i="1" dirty="0" err="1"/>
              <a:t>дистанцирования</a:t>
            </a:r>
            <a:r>
              <a:rPr lang="ru-RU" sz="2400" i="1" dirty="0"/>
              <a:t>. 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95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Принципы выбора оборудования для центра оперативного управления в чрезвычайных ситуациях</a:t>
            </a:r>
            <a:endParaRPr dirty="0"/>
          </a:p>
        </p:txBody>
      </p:sp>
      <p:sp>
        <p:nvSpPr>
          <p:cNvPr id="296" name="Google Shape;296;p33"/>
          <p:cNvSpPr txBox="1">
            <a:spLocks noGrp="1"/>
          </p:cNvSpPr>
          <p:nvPr>
            <p:ph type="body" idx="1"/>
          </p:nvPr>
        </p:nvSpPr>
        <p:spPr>
          <a:xfrm>
            <a:off x="457200" y="1036214"/>
            <a:ext cx="8158294" cy="3315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Дополнительные мощности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Генераторы, источники бесперебойного питания и защита от перенапряжения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Механические средства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Осветительное оборудование, резервные системы и оборудование, сигнальные огни, аккумуляторные батареи и лампочки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Взаимодействия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Телефоны/ сотовые телефоны, радиоприемники (для персонала и межведомственные), коммерческие радиоприемники, кабельное и спутниковое телевидение.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Дисплеи 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Карты, диаграммы/ дисплеи, проекторы с экранами, белые или меловые доски, электронные доски, доски объявлений, стойки с </a:t>
            </a:r>
            <a:r>
              <a:rPr lang="ru-RU" sz="1600" dirty="0" err="1"/>
              <a:t>флипчартами</a:t>
            </a:r>
            <a:r>
              <a:rPr lang="ru-RU" sz="1600" dirty="0"/>
              <a:t>/ блокнотами, мониторы, проекторы и т.д. 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Мебель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Столы/ стулья, рабочие столы, часы</a:t>
            </a:r>
            <a:endParaRPr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None/>
            </a:pP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9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Принципы выбора оборудования для центра оперативного управления в чрезвычайных ситуациях</a:t>
            </a:r>
            <a:endParaRPr dirty="0"/>
          </a:p>
        </p:txBody>
      </p:sp>
      <p:sp>
        <p:nvSpPr>
          <p:cNvPr id="303" name="Google Shape;303;p34"/>
          <p:cNvSpPr txBox="1">
            <a:spLocks noGrp="1"/>
          </p:cNvSpPr>
          <p:nvPr>
            <p:ph type="body" idx="1"/>
          </p:nvPr>
        </p:nvSpPr>
        <p:spPr>
          <a:xfrm>
            <a:off x="457199" y="1103120"/>
            <a:ext cx="8508045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Офисное оборудование (электрическое)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Компьютеры, копировальные аппараты, удлинители, защита от перенапряжения и т.д.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 smtClean="0"/>
              <a:t>Система учета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 smtClean="0"/>
              <a:t>О</a:t>
            </a:r>
            <a:r>
              <a:rPr lang="ru-RU" sz="1600" dirty="0" smtClean="0"/>
              <a:t>борудование и система учета, </a:t>
            </a:r>
            <a:r>
              <a:rPr lang="ru-RU" sz="1600" dirty="0"/>
              <a:t>камеры, формы сообщений, журналы, программное обеспечение для учета рабочего времени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Документы 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Планы (дополнительные копии), стандартные протоколы, штатное расписание кадров и библиотека справочных материалов (телефонные книги и списки кадров)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Запасы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Карандаши, ручки, бумага для принтера, тонеры для принтера/ копировального аппарата, блокноты для письма, скрепки, ленты, кнопки, </a:t>
            </a:r>
            <a:r>
              <a:rPr lang="ru-RU" sz="1600" dirty="0" err="1"/>
              <a:t>степлеры</a:t>
            </a:r>
            <a:r>
              <a:rPr lang="ru-RU" sz="1600" dirty="0"/>
              <a:t>/ скобы, ножницы, </a:t>
            </a:r>
            <a:r>
              <a:rPr lang="ru-RU" sz="1600" dirty="0" err="1"/>
              <a:t>бейджи</a:t>
            </a:r>
            <a:r>
              <a:rPr lang="ru-RU" sz="1600" dirty="0"/>
              <a:t> с именами, папки, коробки, планшеты, папки и т.д. </a:t>
            </a:r>
            <a:endParaRPr dirty="0"/>
          </a:p>
          <a:p>
            <a:pPr marL="114300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•"/>
            </a:pPr>
            <a:r>
              <a:rPr lang="ru-RU" sz="1600" dirty="0"/>
              <a:t>В условиях COVID-19 это может означать дополнительные знаки и плакаты, напоминающие персоналу о соблюдении правил физического </a:t>
            </a:r>
            <a:r>
              <a:rPr lang="ru-RU" sz="1600" dirty="0" err="1"/>
              <a:t>дистанцирования</a:t>
            </a:r>
            <a:r>
              <a:rPr lang="ru-RU" sz="1600" dirty="0"/>
              <a:t>.</a:t>
            </a:r>
            <a:endParaRPr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None/>
            </a:pP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Принципы выбора оборудования для центра оперативного управления в чрезвычайных ситуациях</a:t>
            </a:r>
            <a:endParaRPr/>
          </a:p>
        </p:txBody>
      </p:sp>
      <p:sp>
        <p:nvSpPr>
          <p:cNvPr id="310" name="Google Shape;310;p35"/>
          <p:cNvSpPr txBox="1">
            <a:spLocks noGrp="1"/>
          </p:cNvSpPr>
          <p:nvPr>
            <p:ph type="body" idx="1"/>
          </p:nvPr>
        </p:nvSpPr>
        <p:spPr>
          <a:xfrm>
            <a:off x="457200" y="1058515"/>
            <a:ext cx="8158294" cy="398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Доступ к еде и столовым принадлежностям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Общественное питание/ склад, кухня, столовая, консервные ножи, кофе и т.д. 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Санитарно-гигиенические помещения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Туалеты, душевые кабины, санитарные комплекты (химические дезинфицирующие средства, сиденья для туалетов и т.д.) 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Дополнительные предметы, связанные с COVID-19, могут включать:</a:t>
            </a:r>
            <a:endParaRPr dirty="0"/>
          </a:p>
          <a:p>
            <a:pPr marL="114300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•"/>
            </a:pPr>
            <a:r>
              <a:rPr lang="ru-RU" sz="1600" dirty="0"/>
              <a:t>Термометры, дезинфицирующее средство для рук, наборы для тестирования </a:t>
            </a:r>
            <a:endParaRPr dirty="0"/>
          </a:p>
          <a:p>
            <a:pPr marL="114300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•"/>
            </a:pPr>
            <a:r>
              <a:rPr lang="ru-RU" sz="1600" dirty="0"/>
              <a:t>Перчатки, маски для лица, защитные маски и другие необходимые средства индивидуальной </a:t>
            </a:r>
            <a:r>
              <a:rPr lang="ru-RU" sz="1600" dirty="0" smtClean="0"/>
              <a:t>защиты</a:t>
            </a:r>
            <a:endParaRPr dirty="0"/>
          </a:p>
          <a:p>
            <a:pPr marL="114300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•"/>
            </a:pPr>
            <a:r>
              <a:rPr lang="ru-RU" sz="1600" dirty="0"/>
              <a:t>Дополнительные моющие средства, дезинфицирующие средства и т.д. для дезинфекции всего коммунального оборудования и </a:t>
            </a:r>
            <a:r>
              <a:rPr lang="ru-RU" sz="1600" dirty="0" smtClean="0"/>
              <a:t>помещений</a:t>
            </a:r>
            <a:endParaRPr dirty="0"/>
          </a:p>
          <a:p>
            <a:pPr marL="230188" lvl="0" indent="-2301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▪"/>
            </a:pPr>
            <a:r>
              <a:rPr lang="ru-RU" sz="1600" dirty="0"/>
              <a:t>Мусор, принадлежности для мусора</a:t>
            </a:r>
            <a:endParaRPr dirty="0"/>
          </a:p>
          <a:p>
            <a:pPr marL="742950" lvl="1" indent="-285750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Char char="–"/>
            </a:pPr>
            <a:r>
              <a:rPr lang="ru-RU" sz="1600" dirty="0"/>
              <a:t>Метлы, губки, швабры, ведра, чистящие средства, мусорные баки, </a:t>
            </a:r>
            <a:r>
              <a:rPr lang="ru-RU" sz="1600" dirty="0" smtClean="0"/>
              <a:t>лопаты</a:t>
            </a:r>
            <a:endParaRPr dirty="0"/>
          </a:p>
          <a:p>
            <a:pPr marL="230188" lvl="0" indent="-128588" algn="l" rtl="0">
              <a:spcBef>
                <a:spcPts val="320"/>
              </a:spcBef>
              <a:spcAft>
                <a:spcPts val="0"/>
              </a:spcAft>
              <a:buClr>
                <a:srgbClr val="006A71"/>
              </a:buClr>
              <a:buSzPts val="1600"/>
              <a:buNone/>
            </a:pPr>
            <a:endParaRPr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Физическая инфраструктура  центра оперативного управления в чрезвычайных ситуациях</a:t>
            </a:r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000"/>
              <a:buChar char="▪"/>
            </a:pPr>
            <a:r>
              <a:rPr lang="ru-RU" dirty="0"/>
              <a:t>Центр оперативного управления в чрезвычайных ситуациях можно разместить в выделенном или универсальном помещении</a:t>
            </a:r>
            <a:endParaRPr dirty="0"/>
          </a:p>
          <a:p>
            <a:pPr marL="230188" lvl="0" indent="-230188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▪"/>
            </a:pPr>
            <a:r>
              <a:rPr lang="ru-RU" dirty="0"/>
              <a:t>Он должен быть физически и экологически безопасным, доступным и неуязвимым в случае угрозы или стихийного бедствия</a:t>
            </a:r>
            <a:endParaRPr dirty="0"/>
          </a:p>
          <a:p>
            <a:pPr marL="230188" lvl="0" indent="-230188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▪"/>
            </a:pPr>
            <a:r>
              <a:rPr lang="ru-RU" dirty="0"/>
              <a:t>В случае технологической или иной проблемы должны быть доступны альтернативные варианты центра оперативного управления в чрезвычайных </a:t>
            </a:r>
            <a:r>
              <a:rPr lang="ru-RU" dirty="0" smtClean="0"/>
              <a:t>ситуациях </a:t>
            </a:r>
            <a:r>
              <a:rPr lang="ru-RU" dirty="0"/>
              <a:t>и должно быть готово выбранное резервное физическое местоположение </a:t>
            </a:r>
            <a:endParaRPr dirty="0"/>
          </a:p>
          <a:p>
            <a:pPr marL="230188" lvl="0" indent="-230188" algn="l" rtl="0">
              <a:spcBef>
                <a:spcPts val="400"/>
              </a:spcBef>
              <a:spcAft>
                <a:spcPts val="0"/>
              </a:spcAft>
              <a:buClr>
                <a:srgbClr val="006A71"/>
              </a:buClr>
              <a:buSzPts val="2000"/>
              <a:buChar char="▪"/>
            </a:pPr>
            <a:r>
              <a:rPr lang="ru-RU" dirty="0"/>
              <a:t>Центр оперативного управления в чрезвычайных ситуациях  должен быть </a:t>
            </a:r>
            <a:r>
              <a:rPr lang="ru-RU" dirty="0">
                <a:solidFill>
                  <a:srgbClr val="2D2C2C"/>
                </a:solidFill>
              </a:rPr>
              <a:t>легкодоступным для персонала</a:t>
            </a:r>
            <a:r>
              <a:rPr lang="ru-RU" dirty="0"/>
              <a:t>, включая охрану парковки и разумную близость к назначенным ведущим и партнерским агентствам 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Помещение</a:t>
            </a:r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body" idx="1"/>
          </p:nvPr>
        </p:nvSpPr>
        <p:spPr>
          <a:xfrm>
            <a:off x="457200" y="1103120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>
                <a:solidFill>
                  <a:srgbClr val="2D2C2C"/>
                </a:solidFill>
              </a:rPr>
              <a:t>Центр оперативного управления в чрезвычайных ситуациях должен быть достаточной площади для размещения на ней всего персонала.</a:t>
            </a:r>
            <a:endParaRPr/>
          </a:p>
          <a:p>
            <a:pPr marL="742950" lvl="1" indent="-285750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–"/>
            </a:pPr>
            <a:r>
              <a:rPr lang="ru-RU" sz="1800">
                <a:solidFill>
                  <a:srgbClr val="2D2C2C"/>
                </a:solidFill>
              </a:rPr>
              <a:t>В условиях COVID-19 особенно важно наличие достаточного пространства для физического дистанцирования. </a:t>
            </a:r>
            <a:endParaRPr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>
                <a:solidFill>
                  <a:srgbClr val="2D2C2C"/>
                </a:solidFill>
              </a:rPr>
              <a:t>Наличие доступа к общим зонам и закрытым рабочим местам для проведения встреч или конференц-коллов.</a:t>
            </a:r>
            <a:endParaRPr/>
          </a:p>
          <a:p>
            <a:pPr marL="742950" lvl="1" indent="-285750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–"/>
            </a:pPr>
            <a:r>
              <a:rPr lang="ru-RU" sz="1800">
                <a:solidFill>
                  <a:srgbClr val="2D2C2C"/>
                </a:solidFill>
              </a:rPr>
              <a:t>В условиях COVID-19 приоритет должен отдаваться более частым видеозвонкам/ телеконференциям.</a:t>
            </a:r>
            <a:endParaRPr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>
                <a:solidFill>
                  <a:srgbClr val="2D2C2C"/>
                </a:solidFill>
              </a:rPr>
              <a:t>Наружная площадка должна быть доступной для проведения брифингов с СМИ, интервью, пресс-конференций и координации действий внешних партнеров.</a:t>
            </a:r>
            <a:endParaRPr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>
                <a:solidFill>
                  <a:srgbClr val="2D2C2C"/>
                </a:solidFill>
              </a:rPr>
              <a:t>Должны быть адекватные санитарно-гигиенические помещения, зоны отдыха и условия питания для всего персонала.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Схема центра оперативного управления в чрезвычайных ситуациях </a:t>
            </a:r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body" idx="1"/>
          </p:nvPr>
        </p:nvSpPr>
        <p:spPr>
          <a:xfrm>
            <a:off x="457200" y="1158875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2400"/>
              <a:t>Взаимодействие и зрительный контакт лиц, принимающих решения</a:t>
            </a:r>
            <a:endParaRPr/>
          </a:p>
          <a:p>
            <a:pPr marL="230188" lvl="0" indent="-2301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Char char="▪"/>
            </a:pPr>
            <a:r>
              <a:rPr lang="ru-RU" sz="2400"/>
              <a:t>Пространство для: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Оперативного взаимодействия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Принятия решений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Сотрудничества 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Взаимодействия</a:t>
            </a:r>
            <a:endParaRPr/>
          </a:p>
          <a:p>
            <a:pPr marL="742950" lvl="1" indent="-285750" algn="l" rtl="0">
              <a:spcBef>
                <a:spcPts val="440"/>
              </a:spcBef>
              <a:spcAft>
                <a:spcPts val="0"/>
              </a:spcAft>
              <a:buClr>
                <a:srgbClr val="006A71"/>
              </a:buClr>
              <a:buSzPts val="2200"/>
              <a:buChar char="–"/>
            </a:pPr>
            <a:r>
              <a:rPr lang="ru-RU" sz="2200"/>
              <a:t>Физического дистанцирования </a:t>
            </a:r>
            <a:r>
              <a:rPr lang="ru-RU" sz="2200" i="1"/>
              <a:t>(если требуется)</a:t>
            </a:r>
            <a:endParaRPr/>
          </a:p>
          <a:p>
            <a:pPr marL="230188" lvl="0" indent="-77788" algn="l" rtl="0">
              <a:spcBef>
                <a:spcPts val="480"/>
              </a:spcBef>
              <a:spcAft>
                <a:spcPts val="0"/>
              </a:spcAft>
              <a:buClr>
                <a:srgbClr val="006A71"/>
              </a:buClr>
              <a:buSzPts val="2400"/>
              <a:buNone/>
            </a:pPr>
            <a:endParaRPr sz="2400"/>
          </a:p>
        </p:txBody>
      </p:sp>
      <p:pic>
        <p:nvPicPr>
          <p:cNvPr id="166" name="Google Shape;16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52916" y="1910722"/>
            <a:ext cx="3562578" cy="2853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Ведущее агентство Центра оперативного управления в чрезвычайных ситуациях  </a:t>
            </a:r>
            <a:r>
              <a:rPr lang="ru-RU" dirty="0" smtClean="0"/>
              <a:t>прим. </a:t>
            </a:r>
            <a:r>
              <a:rPr lang="ru-RU" dirty="0" smtClean="0"/>
              <a:t>№</a:t>
            </a:r>
            <a:r>
              <a:rPr lang="ru-RU" dirty="0"/>
              <a:t>1</a:t>
            </a:r>
            <a:endParaRPr dirty="0"/>
          </a:p>
        </p:txBody>
      </p:sp>
      <p:pic>
        <p:nvPicPr>
          <p:cNvPr id="173" name="Google Shape;173;p17"/>
          <p:cNvPicPr preferRelativeResize="0"/>
          <p:nvPr/>
        </p:nvPicPr>
        <p:blipFill rotWithShape="1">
          <a:blip r:embed="rId3">
            <a:alphaModFix/>
          </a:blip>
          <a:srcRect b="17041"/>
          <a:stretch/>
        </p:blipFill>
        <p:spPr>
          <a:xfrm>
            <a:off x="1909042" y="1262744"/>
            <a:ext cx="4595593" cy="2859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Ведущее агентство Центра оперативного управления в чрезвычайных ситуациях </a:t>
            </a:r>
            <a:r>
              <a:rPr lang="ru-RU" dirty="0" smtClean="0"/>
              <a:t>прим. №</a:t>
            </a:r>
            <a:r>
              <a:rPr lang="ru-RU" dirty="0"/>
              <a:t>2</a:t>
            </a:r>
            <a:endParaRPr dirty="0"/>
          </a:p>
        </p:txBody>
      </p:sp>
      <p:pic>
        <p:nvPicPr>
          <p:cNvPr id="180" name="Google Shape;180;p18"/>
          <p:cNvPicPr preferRelativeResize="0"/>
          <p:nvPr/>
        </p:nvPicPr>
        <p:blipFill rotWithShape="1">
          <a:blip r:embed="rId3">
            <a:alphaModFix/>
          </a:blip>
          <a:srcRect b="5623"/>
          <a:stretch/>
        </p:blipFill>
        <p:spPr>
          <a:xfrm>
            <a:off x="1979307" y="1084951"/>
            <a:ext cx="5185386" cy="341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Принципы проектирования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1"/>
          </p:nvPr>
        </p:nvSpPr>
        <p:spPr>
          <a:xfrm>
            <a:off x="457200" y="844062"/>
            <a:ext cx="8158294" cy="334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188" lvl="0" indent="-230188" algn="l" rtl="0">
              <a:spcBef>
                <a:spcPts val="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Пространство Административного подразделения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Размещение персонала </a:t>
            </a:r>
            <a:endParaRPr dirty="0"/>
          </a:p>
          <a:p>
            <a:pPr marL="742950" lvl="1" indent="-285750" algn="l" rtl="0">
              <a:spcBef>
                <a:spcPts val="280"/>
              </a:spcBef>
              <a:spcAft>
                <a:spcPts val="0"/>
              </a:spcAft>
              <a:buClr>
                <a:srgbClr val="006A71"/>
              </a:buClr>
              <a:buSzPts val="1400"/>
              <a:buChar char="–"/>
            </a:pPr>
            <a:r>
              <a:rPr lang="ru-RU" sz="1400" dirty="0"/>
              <a:t>В условиях COVID-19 необходимо наличие свободного пространства между сотрудниками с целью соблюдения правил </a:t>
            </a:r>
            <a:r>
              <a:rPr lang="ru-RU" sz="1400" dirty="0" smtClean="0"/>
              <a:t>физического </a:t>
            </a:r>
            <a:r>
              <a:rPr lang="ru-RU" sz="1400" dirty="0" err="1" smtClean="0"/>
              <a:t>дистанцирования</a:t>
            </a:r>
            <a:r>
              <a:rPr lang="ru-RU" sz="1400" dirty="0" smtClean="0"/>
              <a:t>.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Компьютеры, телефоны, принтеры, факсы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Комнаты отдыха или залы заседаний для команд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Помещения специального назначения: Пресс-центр, связь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Санитарно-гигиеническое пространство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Спальные помещения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Общественное питание и столовая</a:t>
            </a:r>
            <a:endParaRPr dirty="0"/>
          </a:p>
          <a:p>
            <a:pPr marL="230188" lvl="0" indent="-230188" algn="l" rtl="0">
              <a:spcBef>
                <a:spcPts val="360"/>
              </a:spcBef>
              <a:spcAft>
                <a:spcPts val="0"/>
              </a:spcAft>
              <a:buClr>
                <a:srgbClr val="006A71"/>
              </a:buClr>
              <a:buSzPts val="1800"/>
              <a:buChar char="▪"/>
            </a:pPr>
            <a:r>
              <a:rPr lang="ru-RU" sz="1800" dirty="0"/>
              <a:t>Окружающая обстановка: Уровень шума, качество воздуха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75204" y="970232"/>
            <a:ext cx="3901438" cy="291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8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Схемы</a:t>
            </a:r>
            <a:endParaRPr/>
          </a:p>
        </p:txBody>
      </p:sp>
      <p:sp>
        <p:nvSpPr>
          <p:cNvPr id="195" name="Google Shape;195;p20"/>
          <p:cNvSpPr txBox="1"/>
          <p:nvPr/>
        </p:nvSpPr>
        <p:spPr>
          <a:xfrm>
            <a:off x="492172" y="3877703"/>
            <a:ext cx="304923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CDC/ Sally Ezra, 2014.</a:t>
            </a:r>
            <a:r>
              <a:rPr lang="ru-RU" sz="1100">
                <a:solidFill>
                  <a:srgbClr val="212529"/>
                </a:solidFill>
                <a:latin typeface="Calibri"/>
                <a:ea typeface="Calibri"/>
                <a:cs typeface="Calibri"/>
                <a:sym typeface="Calibri"/>
              </a:rPr>
              <a:t> Центр оперативного управления в чрезвычайных ситуациях Нигерии, Лагос, Нигерия.</a:t>
            </a:r>
            <a:endParaRPr/>
          </a:p>
        </p:txBody>
      </p:sp>
      <p:pic>
        <p:nvPicPr>
          <p:cNvPr id="196" name="Google Shape;196;p20" descr="A group of people looking at a compute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2172" y="970232"/>
            <a:ext cx="3876627" cy="290747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 txBox="1"/>
          <p:nvPr/>
        </p:nvSpPr>
        <p:spPr>
          <a:xfrm>
            <a:off x="4775201" y="3877703"/>
            <a:ext cx="387662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Jennifer Brooks, 15 August 2014.</a:t>
            </a:r>
            <a:r>
              <a:rPr lang="ru-RU" sz="1100">
                <a:solidFill>
                  <a:srgbClr val="2D2D2D"/>
                </a:solidFill>
                <a:latin typeface="Calibri"/>
                <a:ea typeface="Calibri"/>
                <a:cs typeface="Calibri"/>
                <a:sym typeface="Calibri"/>
              </a:rPr>
              <a:t> Центр оперативного управления в чрезвычайных ситуациях, Международный аэропорт Фритаун, Сьерра-Леоне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aster">
  <a:themeElements>
    <a:clrScheme name="Custom 2">
      <a:dk1>
        <a:srgbClr val="0F56DC"/>
      </a:dk1>
      <a:lt1>
        <a:srgbClr val="FFC000"/>
      </a:lt1>
      <a:dk2>
        <a:srgbClr val="FFFFFF"/>
      </a:dk2>
      <a:lt2>
        <a:srgbClr val="FFFFFF"/>
      </a:lt2>
      <a:accent1>
        <a:srgbClr val="4983F2"/>
      </a:accent1>
      <a:accent2>
        <a:srgbClr val="007D57"/>
      </a:accent2>
      <a:accent3>
        <a:srgbClr val="9A3B26"/>
      </a:accent3>
      <a:accent4>
        <a:srgbClr val="7F7F7F"/>
      </a:accent4>
      <a:accent5>
        <a:srgbClr val="0F56DC"/>
      </a:accent5>
      <a:accent6>
        <a:srgbClr val="002060"/>
      </a:accent6>
      <a:hlink>
        <a:srgbClr val="0F56DC"/>
      </a:hlink>
      <a:folHlink>
        <a:srgbClr val="3077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1102</Words>
  <Application>Microsoft Office PowerPoint</Application>
  <PresentationFormat>Affichage à l'écran (16:9)</PresentationFormat>
  <Paragraphs>135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Arial</vt:lpstr>
      <vt:lpstr>Calibri</vt:lpstr>
      <vt:lpstr>Noto Sans Symbols</vt:lpstr>
      <vt:lpstr>Open Sans</vt:lpstr>
      <vt:lpstr>Courier New</vt:lpstr>
      <vt:lpstr>Master</vt:lpstr>
      <vt:lpstr>Вопросы проектирования и оснащения центра оперативного управления в чрезвычайных ситуациях</vt:lpstr>
      <vt:lpstr>Проект центра оперативного управления в чрезвычайных ситуациях</vt:lpstr>
      <vt:lpstr>Физическая инфраструктура  центра оперативного управления в чрезвычайных ситуациях</vt:lpstr>
      <vt:lpstr>Помещение</vt:lpstr>
      <vt:lpstr>Схема центра оперативного управления в чрезвычайных ситуациях </vt:lpstr>
      <vt:lpstr>Ведущее агентство Центра оперативного управления в чрезвычайных ситуациях  прим. №1</vt:lpstr>
      <vt:lpstr>Ведущее агентство Центра оперативного управления в чрезвычайных ситуациях прим. №2</vt:lpstr>
      <vt:lpstr>Принципы проектирования</vt:lpstr>
      <vt:lpstr>Схемы</vt:lpstr>
      <vt:lpstr>Схемы</vt:lpstr>
      <vt:lpstr>Схемы</vt:lpstr>
      <vt:lpstr>Схемы</vt:lpstr>
      <vt:lpstr>Дополнительные характеристики – конференц-зал</vt:lpstr>
      <vt:lpstr>Дополнительные характеристики – центр управления</vt:lpstr>
      <vt:lpstr>Дополнительные характеристики – маркетплейс</vt:lpstr>
      <vt:lpstr>Оборудование</vt:lpstr>
      <vt:lpstr>Горячие, теплые и холодные помещения</vt:lpstr>
      <vt:lpstr>Принципы проектирования центра оперативного управления в чрезвычайных ситуациях</vt:lpstr>
      <vt:lpstr>Размещение центра оперативного управления в чрезвычайных ситуациях</vt:lpstr>
      <vt:lpstr>Оборудование центра оперативного управления в чрезвычайных ситуациях</vt:lpstr>
      <vt:lpstr>Принципы выбора оборудования для центра оперативного управления в чрезвычайных ситуациях</vt:lpstr>
      <vt:lpstr>Принципы выбора оборудования для центра оперативного управления в чрезвычайных ситуациях</vt:lpstr>
      <vt:lpstr>Принципы выбора оборудования для центра оперативного управления в чрезвычайных ситуациях</vt:lpstr>
      <vt:lpstr>Принципы выбора оборудования для центра оперативного управления в чрезвычайных ситуациях</vt:lpstr>
      <vt:lpstr>Diapositive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Вопросы проектирования и оснащения центра оперативного управления в чрезвычайных ситуациях</dc:title>
  <cp:lastModifiedBy>Xu Xuk</cp:lastModifiedBy>
  <cp:revision>14</cp:revision>
  <dcterms:modified xsi:type="dcterms:W3CDTF">2021-12-24T08:49:21Z</dcterms:modified>
</cp:coreProperties>
</file>